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1"/>
  </p:notes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77" r:id="rId9"/>
    <p:sldId id="262" r:id="rId10"/>
    <p:sldId id="279" r:id="rId11"/>
    <p:sldId id="263" r:id="rId12"/>
    <p:sldId id="284" r:id="rId13"/>
    <p:sldId id="264" r:id="rId14"/>
    <p:sldId id="266" r:id="rId15"/>
    <p:sldId id="281" r:id="rId16"/>
    <p:sldId id="265" r:id="rId17"/>
    <p:sldId id="270" r:id="rId18"/>
    <p:sldId id="271" r:id="rId19"/>
    <p:sldId id="267" r:id="rId20"/>
    <p:sldId id="268" r:id="rId21"/>
    <p:sldId id="269" r:id="rId22"/>
    <p:sldId id="280" r:id="rId23"/>
    <p:sldId id="272" r:id="rId24"/>
    <p:sldId id="273" r:id="rId25"/>
    <p:sldId id="274" r:id="rId26"/>
    <p:sldId id="275" r:id="rId27"/>
    <p:sldId id="282" r:id="rId28"/>
    <p:sldId id="283" r:id="rId29"/>
    <p:sldId id="276" r:id="rId30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30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165" autoAdjust="0"/>
    <p:restoredTop sz="94658" autoAdjust="0"/>
  </p:normalViewPr>
  <p:slideViewPr>
    <p:cSldViewPr>
      <p:cViewPr>
        <p:scale>
          <a:sx n="70" d="100"/>
          <a:sy n="70" d="100"/>
        </p:scale>
        <p:origin x="-103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AF8A1-2974-46BE-ACA0-08C95BA5BE97}" type="datetimeFigureOut">
              <a:rPr lang="ru-RU" smtClean="0"/>
              <a:pPr/>
              <a:t>30.03.2008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39EF8-F45D-4F4B-A933-7B36EA1F0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9EF8-F45D-4F4B-A933-7B36EA1F0BE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9EF8-F45D-4F4B-A933-7B36EA1F0BE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4872" y="1857364"/>
            <a:ext cx="5829094" cy="2082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Superconvergence  and adaptive refinements in FEM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5000636"/>
            <a:ext cx="5214974" cy="150019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Alexander </a:t>
            </a:r>
            <a:r>
              <a:rPr lang="en-US" dirty="0" err="1" smtClean="0">
                <a:solidFill>
                  <a:schemeClr val="tx1"/>
                </a:solidFill>
              </a:rPr>
              <a:t>Demidov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St. Petersburg State University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Applied and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Computational Physics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525963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Finite elements method, main ideas</a:t>
            </a:r>
          </a:p>
          <a:p>
            <a:endParaRPr lang="en-US" sz="3200" dirty="0" smtClean="0"/>
          </a:p>
          <a:p>
            <a:r>
              <a:rPr lang="en-US" sz="3200" b="1" i="1" u="sng" dirty="0" smtClean="0"/>
              <a:t>Superconvergence effect in approximation of derivative</a:t>
            </a:r>
          </a:p>
          <a:p>
            <a:endParaRPr lang="en-US" sz="3200" dirty="0" smtClean="0"/>
          </a:p>
          <a:p>
            <a:r>
              <a:rPr lang="en-US" sz="3200" dirty="0" smtClean="0"/>
              <a:t>Review of adaptive refinements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Solution of a problem obtained by FEM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If the highest power of basis function is </a:t>
            </a:r>
            <a:r>
              <a:rPr lang="en-US" b="1" i="1" dirty="0" smtClean="0"/>
              <a:t>n </a:t>
            </a:r>
            <a:r>
              <a:rPr lang="en-US" dirty="0" smtClean="0"/>
              <a:t>then the error estimation will be following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>Superconvergence. Problem definition</a:t>
            </a:r>
            <a:endParaRPr lang="ru-RU" sz="3800" dirty="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9884" y="2214562"/>
            <a:ext cx="3524250" cy="1143000"/>
          </a:xfrm>
          <a:prstGeom prst="rect">
            <a:avLst/>
          </a:prstGeom>
          <a:noFill/>
        </p:spPr>
      </p:pic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1362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1362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8309" y="4929198"/>
            <a:ext cx="6105525" cy="428625"/>
          </a:xfrm>
          <a:prstGeom prst="rect">
            <a:avLst/>
          </a:prstGeom>
          <a:noFill/>
        </p:spPr>
      </p:pic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1096" y="5799180"/>
            <a:ext cx="2085975" cy="419100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Рамка 31"/>
          <p:cNvSpPr/>
          <p:nvPr/>
        </p:nvSpPr>
        <p:spPr>
          <a:xfrm>
            <a:off x="3357554" y="5544844"/>
            <a:ext cx="2714644" cy="92869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 derivative of the solution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Error estimation 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Superconvergence. Problem definition</a:t>
            </a:r>
            <a:endParaRPr lang="ru-RU" sz="3400" dirty="0"/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4159" y="2139926"/>
            <a:ext cx="3695700" cy="1143000"/>
          </a:xfrm>
          <a:prstGeom prst="rect">
            <a:avLst/>
          </a:prstGeom>
          <a:noFill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90" y="4101358"/>
            <a:ext cx="2857500" cy="447675"/>
          </a:xfrm>
          <a:prstGeom prst="rect">
            <a:avLst/>
          </a:prstGeom>
          <a:noFill/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058495"/>
            <a:ext cx="2038350" cy="533400"/>
          </a:xfrm>
          <a:prstGeom prst="rect">
            <a:avLst/>
          </a:prstGeom>
          <a:noFill/>
        </p:spPr>
      </p:pic>
      <p:sp>
        <p:nvSpPr>
          <p:cNvPr id="10" name="Рамка 9"/>
          <p:cNvSpPr/>
          <p:nvPr/>
        </p:nvSpPr>
        <p:spPr>
          <a:xfrm>
            <a:off x="5000628" y="3857628"/>
            <a:ext cx="2500330" cy="94214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одержимое 13"/>
          <p:cNvSpPr txBox="1">
            <a:spLocks/>
          </p:cNvSpPr>
          <p:nvPr/>
        </p:nvSpPr>
        <p:spPr>
          <a:xfrm>
            <a:off x="952500" y="5252754"/>
            <a:ext cx="7239000" cy="962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 we enough information to define more accurate ?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5678319"/>
            <a:ext cx="762000" cy="44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2725" y="2214554"/>
            <a:ext cx="3638550" cy="819150"/>
          </a:xfrm>
          <a:prstGeom prst="rect">
            <a:avLst/>
          </a:prstGeom>
          <a:noFill/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86808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Superconvergence. The test problem</a:t>
            </a:r>
            <a:endParaRPr lang="ru-RU" sz="3400" dirty="0"/>
          </a:p>
        </p:txBody>
      </p:sp>
      <p:sp>
        <p:nvSpPr>
          <p:cNvPr id="17" name="TextBox 16"/>
          <p:cNvSpPr txBox="1"/>
          <p:nvPr/>
        </p:nvSpPr>
        <p:spPr>
          <a:xfrm>
            <a:off x="642910" y="1643050"/>
            <a:ext cx="24352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/>
              <a:t>The problem </a:t>
            </a:r>
            <a:endParaRPr lang="ru-RU" sz="2700" dirty="0"/>
          </a:p>
        </p:txBody>
      </p:sp>
      <p:sp>
        <p:nvSpPr>
          <p:cNvPr id="18" name="TextBox 17"/>
          <p:cNvSpPr txBox="1"/>
          <p:nvPr/>
        </p:nvSpPr>
        <p:spPr>
          <a:xfrm>
            <a:off x="1016379" y="3286124"/>
            <a:ext cx="7438255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/>
              <a:t>Parameters of the method </a:t>
            </a:r>
          </a:p>
          <a:p>
            <a:r>
              <a:rPr lang="en-US" sz="2700" dirty="0" smtClean="0"/>
              <a:t>	</a:t>
            </a:r>
            <a:r>
              <a:rPr lang="en-US" sz="2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– number of basic functions</a:t>
            </a:r>
          </a:p>
          <a:p>
            <a:r>
              <a:rPr lang="en-US" sz="2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number of finite elements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700" dirty="0" smtClean="0"/>
              <a:t> </a:t>
            </a:r>
            <a:r>
              <a:rPr lang="en-US" sz="2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= 2</a:t>
            </a:r>
            <a:r>
              <a:rPr lang="en-US" sz="2700" dirty="0" smtClean="0"/>
              <a:t> (linear approximation), </a:t>
            </a:r>
          </a:p>
          <a:p>
            <a:pPr marL="971550" lvl="1" indent="-514350"/>
            <a:r>
              <a:rPr lang="en-US" sz="2700" dirty="0" smtClean="0"/>
              <a:t>	 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= 2, 4</a:t>
            </a:r>
            <a:r>
              <a:rPr lang="en-US" sz="2700" dirty="0" smtClean="0"/>
              <a:t> (number of finite elements)</a:t>
            </a:r>
          </a:p>
          <a:p>
            <a:pPr marL="971550" lvl="1" indent="-514350">
              <a:buFont typeface="+mj-lt"/>
              <a:buAutoNum type="arabicParenR" startAt="2"/>
            </a:pPr>
            <a:r>
              <a:rPr lang="en-US" sz="2700" dirty="0" smtClean="0"/>
              <a:t> </a:t>
            </a:r>
            <a:r>
              <a:rPr lang="en-US" sz="2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= 3</a:t>
            </a:r>
            <a:r>
              <a:rPr lang="en-US" sz="2700" dirty="0" smtClean="0"/>
              <a:t>  (quadratic approximation), </a:t>
            </a:r>
          </a:p>
          <a:p>
            <a:pPr marL="971550" lvl="1" indent="-514350"/>
            <a:r>
              <a:rPr lang="en-US" sz="2700" dirty="0" smtClean="0"/>
              <a:t>	 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= 2, 4</a:t>
            </a:r>
            <a:endParaRPr lang="ru-RU" sz="2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xample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346" y="68216"/>
            <a:ext cx="3761720" cy="5429288"/>
          </a:xfrm>
        </p:spPr>
      </p:pic>
      <p:sp>
        <p:nvSpPr>
          <p:cNvPr id="6" name="TextBox 5"/>
          <p:cNvSpPr txBox="1"/>
          <p:nvPr/>
        </p:nvSpPr>
        <p:spPr>
          <a:xfrm>
            <a:off x="3071802" y="5424223"/>
            <a:ext cx="53495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exact solution and its derivative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084038" y="6004133"/>
            <a:ext cx="57919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numeric solution and its derivative</a:t>
            </a:r>
            <a:endParaRPr lang="ru-RU" sz="2600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5483052"/>
            <a:ext cx="1543050" cy="447675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6062403"/>
            <a:ext cx="1533525" cy="447675"/>
          </a:xfrm>
          <a:prstGeom prst="rect">
            <a:avLst/>
          </a:prstGeom>
          <a:noFill/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285728"/>
            <a:ext cx="4812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1)</a:t>
            </a:r>
            <a:endParaRPr lang="ru-RU" sz="2600" dirty="0"/>
          </a:p>
        </p:txBody>
      </p:sp>
      <p:pic>
        <p:nvPicPr>
          <p:cNvPr id="16" name="Рисунок 15" descr="exampleI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734" y="109184"/>
            <a:ext cx="3857652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exampleI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000" y="214290"/>
            <a:ext cx="3620192" cy="5105400"/>
          </a:xfrm>
          <a:prstGeom prst="rect">
            <a:avLst/>
          </a:prstGeom>
        </p:spPr>
      </p:pic>
      <p:pic>
        <p:nvPicPr>
          <p:cNvPr id="18" name="Рисунок 17" descr="exampleII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439" y="271476"/>
            <a:ext cx="3514205" cy="5086350"/>
          </a:xfrm>
          <a:prstGeom prst="rect">
            <a:avLst/>
          </a:prstGeom>
        </p:spPr>
      </p:pic>
      <p:pic>
        <p:nvPicPr>
          <p:cNvPr id="5" name="Рисунок 4" descr="example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30470"/>
            <a:ext cx="3800475" cy="5359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802" y="5424223"/>
            <a:ext cx="53495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exact solution and its derivative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084038" y="6004133"/>
            <a:ext cx="57919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numeric solution and its derivative</a:t>
            </a:r>
            <a:endParaRPr lang="ru-RU" sz="2600" dirty="0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5483052"/>
            <a:ext cx="1543050" cy="447675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6062403"/>
            <a:ext cx="1533525" cy="447675"/>
          </a:xfrm>
          <a:prstGeom prst="rect">
            <a:avLst/>
          </a:prstGeom>
          <a:noFill/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285728"/>
            <a:ext cx="5052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2)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472386" cy="4846320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(Barlow)</a:t>
            </a:r>
          </a:p>
          <a:p>
            <a:pPr>
              <a:buNone/>
            </a:pPr>
            <a:r>
              <a:rPr lang="en-US" dirty="0" smtClean="0"/>
              <a:t>Best accuracy of the FEM solution is obtainable for gradients at the Gauss points corresponding, in order, to the polynomial used in the solution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Superconvergence effect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736040" y="3929066"/>
            <a:ext cx="71438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9751" y="4929198"/>
            <a:ext cx="738695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Interpolating data, obtained in Gauss nodes </a:t>
            </a:r>
          </a:p>
          <a:p>
            <a:pPr algn="ctr"/>
            <a:r>
              <a:rPr lang="en-US" sz="2600" dirty="0" smtClean="0"/>
              <a:t>(polynomial of corresponding degree)</a:t>
            </a:r>
          </a:p>
          <a:p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Superconvergence effect. High dimensional elements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5473" y="2322134"/>
            <a:ext cx="76126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Rectangles (parallelepipeds) – Cartesian product  of the corresponding point on the line (plate)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217781" y="3902523"/>
            <a:ext cx="7783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Triangles (tetrahedrons) – superconvergence points doesn't exist, but still there are some optimal sampling points</a:t>
            </a:r>
            <a:endParaRPr lang="ru-RU" sz="2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Superconvergence effect. High dimensional elements</a:t>
            </a:r>
            <a:endParaRPr lang="ru-RU" dirty="0"/>
          </a:p>
        </p:txBody>
      </p:sp>
      <p:pic>
        <p:nvPicPr>
          <p:cNvPr id="6" name="Содержимое 5" descr="pla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914" y="1481138"/>
            <a:ext cx="4764171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Superconvergence effect. Algorithm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64513" y="1643050"/>
            <a:ext cx="521497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 Gauss-</a:t>
            </a:r>
            <a:r>
              <a:rPr lang="en-US" dirty="0" err="1" smtClean="0"/>
              <a:t>Legandre</a:t>
            </a:r>
            <a:r>
              <a:rPr lang="en-US" dirty="0" smtClean="0"/>
              <a:t> nodes at the finite element (Define points of superconvergence)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3571876"/>
            <a:ext cx="642942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to the superconvergence points some additional ones from neighbor elements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5286388"/>
            <a:ext cx="528641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Fit the obtained data in the list square sense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357686" y="2857496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57686" y="4572008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525963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Finite elements method, main ideas</a:t>
            </a:r>
          </a:p>
          <a:p>
            <a:endParaRPr lang="en-US" sz="3200" dirty="0" smtClean="0"/>
          </a:p>
          <a:p>
            <a:r>
              <a:rPr lang="en-US" sz="3200" dirty="0" smtClean="0"/>
              <a:t>Superconvergence in approximation of the derivative</a:t>
            </a:r>
          </a:p>
          <a:p>
            <a:endParaRPr lang="en-US" sz="3200" dirty="0" smtClean="0"/>
          </a:p>
          <a:p>
            <a:r>
              <a:rPr lang="en-US" sz="3200" dirty="0" smtClean="0"/>
              <a:t>Review of adaptive refinements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unc+D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1357298"/>
            <a:ext cx="5217886" cy="5357850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998827"/>
            <a:ext cx="3638550" cy="8191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06" y="3213273"/>
            <a:ext cx="41434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Parameters of the method:</a:t>
            </a:r>
          </a:p>
          <a:p>
            <a:r>
              <a:rPr lang="en-US" sz="2000" u="sng" dirty="0" smtClean="0"/>
              <a:t>n = 4 </a:t>
            </a:r>
            <a:r>
              <a:rPr lang="en-US" sz="2000" dirty="0" smtClean="0"/>
              <a:t>(cubic approximation),          </a:t>
            </a:r>
            <a:r>
              <a:rPr lang="en-US" sz="2000" u="sng" dirty="0" smtClean="0"/>
              <a:t>p = 2 </a:t>
            </a:r>
            <a:r>
              <a:rPr lang="en-US" sz="2000" dirty="0" smtClean="0"/>
              <a:t>(number of additional points in superconvergence algorithm)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7158" y="357174"/>
            <a:ext cx="84725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Superconvergence. Speed of convergence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ith diff number of nod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193377"/>
            <a:ext cx="5954170" cy="5450333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192881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Superconvergence. Speed of convergence with different number of outer points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525963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Finite elements method, main ideas</a:t>
            </a:r>
          </a:p>
          <a:p>
            <a:endParaRPr lang="en-US" sz="3200" dirty="0" smtClean="0"/>
          </a:p>
          <a:p>
            <a:r>
              <a:rPr lang="en-US" sz="3200" dirty="0" smtClean="0"/>
              <a:t>Superconvergence effect in approximation of derivative</a:t>
            </a:r>
          </a:p>
          <a:p>
            <a:endParaRPr lang="en-US" sz="3200" dirty="0" smtClean="0"/>
          </a:p>
          <a:p>
            <a:r>
              <a:rPr lang="en-US" sz="3200" b="1" i="1" u="sng" dirty="0" smtClean="0"/>
              <a:t>Review of adaptive refinements</a:t>
            </a:r>
            <a:endParaRPr lang="ru-RU" sz="32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Adaptive FE refinement. Main idea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1500174"/>
            <a:ext cx="571598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Adaptive refinement (depends </a:t>
            </a:r>
          </a:p>
          <a:p>
            <a:pPr algn="ctr"/>
            <a:r>
              <a:rPr lang="en-US" sz="2600" dirty="0" smtClean="0"/>
              <a:t>on previous results)</a:t>
            </a:r>
            <a:endParaRPr lang="ru-RU" sz="26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3486883"/>
            <a:ext cx="4214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/>
              <a:t>h</a:t>
            </a:r>
            <a:r>
              <a:rPr lang="en-US" sz="2400" u="sng" dirty="0" smtClean="0"/>
              <a:t>-refinement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Same type of elements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Same type of basis functions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Elements becomes smaller (larger)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3488859"/>
            <a:ext cx="400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/>
              <a:t>p</a:t>
            </a:r>
            <a:r>
              <a:rPr lang="en-US" sz="2400" u="sng" dirty="0" smtClean="0"/>
              <a:t>-refinement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Same size of elements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Increases order of approximation functions (locally or throughout whole domain)</a:t>
            </a:r>
            <a:endParaRPr lang="ru-RU" sz="2400" dirty="0"/>
          </a:p>
        </p:txBody>
      </p:sp>
      <p:sp>
        <p:nvSpPr>
          <p:cNvPr id="7" name="Стрелка вниз 6"/>
          <p:cNvSpPr/>
          <p:nvPr/>
        </p:nvSpPr>
        <p:spPr>
          <a:xfrm rot="985525">
            <a:off x="3071802" y="2398775"/>
            <a:ext cx="35719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776804">
            <a:off x="5143504" y="2375080"/>
            <a:ext cx="35719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76" y="26119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Adaptive FE refinement, h-refinement</a:t>
            </a:r>
            <a:endParaRPr lang="ru-RU" dirty="0"/>
          </a:p>
        </p:txBody>
      </p:sp>
      <p:pic>
        <p:nvPicPr>
          <p:cNvPr id="5" name="Рисунок 4" descr="mec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764318"/>
            <a:ext cx="5953077" cy="3022136"/>
          </a:xfrm>
          <a:prstGeom prst="rect">
            <a:avLst/>
          </a:prstGeom>
        </p:spPr>
      </p:pic>
      <p:pic>
        <p:nvPicPr>
          <p:cNvPr id="4" name="Содержимое 3" descr="mech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042" y="2728756"/>
            <a:ext cx="5956248" cy="3111486"/>
          </a:xfrm>
        </p:spPr>
      </p:pic>
      <p:sp>
        <p:nvSpPr>
          <p:cNvPr id="6" name="TextBox 5"/>
          <p:cNvSpPr txBox="1"/>
          <p:nvPr/>
        </p:nvSpPr>
        <p:spPr>
          <a:xfrm>
            <a:off x="928662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1393440"/>
            <a:ext cx="56845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Element subdivision (enrichment)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/>
              <a:t>	</a:t>
            </a:r>
            <a:r>
              <a:rPr lang="en-US" sz="2400" dirty="0" smtClean="0"/>
              <a:t>rather simple and widely used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07576" y="26119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Adaptive FE refinement, h-refinement</a:t>
            </a:r>
            <a:endParaRPr lang="ru-RU" dirty="0"/>
          </a:p>
        </p:txBody>
      </p:sp>
      <p:pic>
        <p:nvPicPr>
          <p:cNvPr id="6" name="Рисунок 5" descr="mech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928934"/>
            <a:ext cx="6500826" cy="3057056"/>
          </a:xfrm>
          <a:prstGeom prst="rect">
            <a:avLst/>
          </a:prstGeom>
        </p:spPr>
      </p:pic>
      <p:pic>
        <p:nvPicPr>
          <p:cNvPr id="7" name="Рисунок 6" descr="me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43" y="2884390"/>
            <a:ext cx="6527752" cy="3232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1538" y="1214422"/>
            <a:ext cx="72715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Mesh regeneration;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/>
              <a:t>	</a:t>
            </a:r>
            <a:r>
              <a:rPr lang="en-US" sz="2400" dirty="0" smtClean="0"/>
              <a:t>problem of transferring data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	results are generally much superior than </a:t>
            </a:r>
          </a:p>
          <a:p>
            <a:r>
              <a:rPr lang="en-US" sz="2400" dirty="0" smtClean="0"/>
              <a:t>	in previous case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7576" y="26119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Adaptive FE refinement, h-refinement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428736"/>
            <a:ext cx="493917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Reposition of the nodes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/>
              <a:t>	</a:t>
            </a:r>
            <a:r>
              <a:rPr lang="en-US" sz="2400" dirty="0" smtClean="0"/>
              <a:t>difficult to use in practice</a:t>
            </a:r>
            <a:endParaRPr lang="ru-RU" sz="2400" dirty="0"/>
          </a:p>
        </p:txBody>
      </p:sp>
      <p:pic>
        <p:nvPicPr>
          <p:cNvPr id="6" name="Рисунок 5" descr="mech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571743"/>
            <a:ext cx="6357950" cy="3143273"/>
          </a:xfrm>
          <a:prstGeom prst="rect">
            <a:avLst/>
          </a:prstGeom>
        </p:spPr>
      </p:pic>
      <p:pic>
        <p:nvPicPr>
          <p:cNvPr id="7" name="Рисунок 6" descr="me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466" y="2527200"/>
            <a:ext cx="6398291" cy="3308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2376300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Sampling data in superconvergence points – way to improve accuracy </a:t>
            </a:r>
            <a:r>
              <a:rPr lang="en-US" sz="2500" dirty="0" smtClean="0"/>
              <a:t>of derivative </a:t>
            </a:r>
            <a:r>
              <a:rPr lang="en-US" sz="2500" dirty="0" smtClean="0"/>
              <a:t>of the FEM solution</a:t>
            </a:r>
          </a:p>
          <a:p>
            <a:endParaRPr lang="en-US" sz="2500" dirty="0" smtClean="0"/>
          </a:p>
          <a:p>
            <a:r>
              <a:rPr lang="en-US" sz="2500" dirty="0" smtClean="0"/>
              <a:t>Adaptive refinement of FEM mesh – way to improve accuracy of solution </a:t>
            </a:r>
            <a:endParaRPr lang="ru-RU" sz="25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/>
          <a:lstStyle/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 err="1" smtClean="0"/>
              <a:t>Zienkiewicz</a:t>
            </a:r>
            <a:r>
              <a:rPr lang="en-US" sz="2800" dirty="0" smtClean="0"/>
              <a:t> O.C., Taylor R.L. Vol. 1. The finite element method. The basis</a:t>
            </a:r>
            <a:endParaRPr lang="ru-RU" sz="2800" dirty="0" smtClean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 err="1" smtClean="0"/>
              <a:t>Chuanmiao</a:t>
            </a:r>
            <a:r>
              <a:rPr lang="en-US" sz="2800" dirty="0" smtClean="0"/>
              <a:t> Chen. Element analysis method and superconvergence</a:t>
            </a:r>
            <a:endParaRPr lang="ru-RU" sz="2800" dirty="0" smtClean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 err="1" smtClean="0"/>
              <a:t>Boyarshinov</a:t>
            </a:r>
            <a:r>
              <a:rPr lang="en-US" sz="2800" dirty="0" smtClean="0"/>
              <a:t> M. G. Computational methods. Part 3 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References</a:t>
            </a:r>
            <a:endParaRPr lang="ru-RU" sz="3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2428868"/>
            <a:ext cx="830868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 for your </a:t>
            </a:r>
          </a:p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attention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we should speak about FEM?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1571612"/>
            <a:ext cx="7337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Nowadays it is one of the most powerful </a:t>
            </a:r>
          </a:p>
          <a:p>
            <a:pPr algn="ctr"/>
            <a:r>
              <a:rPr lang="en-US" sz="2800" dirty="0" smtClean="0"/>
              <a:t>computational </a:t>
            </a:r>
            <a:r>
              <a:rPr lang="en-US" sz="2800" dirty="0" smtClean="0"/>
              <a:t>tools </a:t>
            </a:r>
            <a:r>
              <a:rPr lang="en-US" sz="2800" dirty="0" smtClean="0"/>
              <a:t>at our hands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5260975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Subject is developing and many important </a:t>
            </a:r>
          </a:p>
          <a:p>
            <a:pPr algn="ctr"/>
            <a:r>
              <a:rPr lang="en-US" sz="2800" dirty="0" smtClean="0"/>
              <a:t>supplements are continuously </a:t>
            </a:r>
            <a:r>
              <a:rPr lang="en-US" sz="2800" dirty="0" smtClean="0"/>
              <a:t>appearing</a:t>
            </a:r>
            <a:endParaRPr lang="ru-RU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496663" y="2786058"/>
            <a:ext cx="70423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Boundary conditions of different type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Easy accounting complex geometry of the object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Widely used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071934" y="4000504"/>
            <a:ext cx="857256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94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History remarks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4666" y="1571612"/>
            <a:ext cx="242889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Variational</a:t>
            </a:r>
            <a:r>
              <a:rPr lang="en-US" sz="1400" dirty="0" smtClean="0"/>
              <a:t> methods </a:t>
            </a:r>
          </a:p>
          <a:p>
            <a:pPr algn="ctr"/>
            <a:r>
              <a:rPr lang="en-US" sz="1400" dirty="0" smtClean="0"/>
              <a:t>(Rayleigh 1870, Ritz 1909)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1928802"/>
            <a:ext cx="264320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Weighted residuals 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Galerkin</a:t>
            </a:r>
            <a:r>
              <a:rPr lang="en-US" sz="1400" dirty="0" smtClean="0"/>
              <a:t> 1915, </a:t>
            </a:r>
            <a:r>
              <a:rPr lang="en-US" sz="1400" dirty="0" err="1" smtClean="0"/>
              <a:t>Biezeno</a:t>
            </a:r>
            <a:r>
              <a:rPr lang="en-US" sz="1400" dirty="0" smtClean="0"/>
              <a:t>-Koch 1923)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2428868"/>
            <a:ext cx="250033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Finite differences</a:t>
            </a:r>
          </a:p>
          <a:p>
            <a:pPr algn="ctr"/>
            <a:r>
              <a:rPr lang="en-US" sz="1400" dirty="0" smtClean="0"/>
              <a:t>(Richardson 1910, </a:t>
            </a:r>
            <a:r>
              <a:rPr lang="en-US" sz="1400" dirty="0" err="1" smtClean="0"/>
              <a:t>Liebman</a:t>
            </a:r>
            <a:r>
              <a:rPr lang="en-US" sz="1400" dirty="0" smtClean="0"/>
              <a:t> 1918)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4286256"/>
            <a:ext cx="271464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Variational</a:t>
            </a:r>
            <a:r>
              <a:rPr lang="en-US" sz="1400" dirty="0" smtClean="0"/>
              <a:t> finite differences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Varga</a:t>
            </a:r>
            <a:r>
              <a:rPr lang="en-US" sz="1400" dirty="0" smtClean="0"/>
              <a:t> 1962)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3500438"/>
            <a:ext cx="235745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Piecewise continuous trial functions</a:t>
            </a:r>
          </a:p>
          <a:p>
            <a:pPr algn="ctr"/>
            <a:r>
              <a:rPr lang="en-US" sz="1400" dirty="0" smtClean="0"/>
              <a:t>(Courant 1947, </a:t>
            </a:r>
            <a:r>
              <a:rPr lang="en-US" sz="1400" dirty="0" err="1" smtClean="0"/>
              <a:t>Zienkieviech</a:t>
            </a:r>
            <a:r>
              <a:rPr lang="en-US" sz="1400" dirty="0" smtClean="0"/>
              <a:t> 1964 )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071810"/>
            <a:ext cx="257173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Structural analogue substitution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Newmark</a:t>
            </a:r>
            <a:r>
              <a:rPr lang="en-US" sz="1400" dirty="0" smtClean="0"/>
              <a:t> 1949)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4572008"/>
            <a:ext cx="264320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Direct continuum elements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Argyris</a:t>
            </a:r>
            <a:r>
              <a:rPr lang="en-US" sz="1400" dirty="0" smtClean="0"/>
              <a:t> 1955, </a:t>
            </a:r>
            <a:r>
              <a:rPr lang="en-US" sz="1400" dirty="0" err="1" smtClean="0"/>
              <a:t>Terner</a:t>
            </a:r>
            <a:r>
              <a:rPr lang="en-US" sz="1400" dirty="0" smtClean="0"/>
              <a:t> </a:t>
            </a:r>
            <a:r>
              <a:rPr lang="en-US" sz="1400" i="1" dirty="0" smtClean="0"/>
              <a:t>et al. </a:t>
            </a:r>
            <a:r>
              <a:rPr lang="en-US" sz="1400" dirty="0" smtClean="0"/>
              <a:t>1956)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643174" y="5715016"/>
            <a:ext cx="42148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present  day Finite Elements Method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429124" y="2714620"/>
            <a:ext cx="28575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734470">
            <a:off x="2829458" y="2275325"/>
            <a:ext cx="333053" cy="1253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500958" y="3286124"/>
            <a:ext cx="285752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488865">
            <a:off x="7140430" y="5030385"/>
            <a:ext cx="385138" cy="718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9124" y="4643446"/>
            <a:ext cx="285752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357290" y="3960163"/>
            <a:ext cx="285752" cy="513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8744244">
            <a:off x="1747327" y="5274591"/>
            <a:ext cx="385138" cy="718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4" grpId="0" animBg="1"/>
      <p:bldP spid="2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195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Replacement of the problem in the infinite dimensional space by finite analogue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Consider linear differential operator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FEM. Main idea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343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321967" y="4638681"/>
            <a:ext cx="500066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362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400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571876"/>
            <a:ext cx="6400800" cy="942975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1400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1057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9525" y="5443550"/>
            <a:ext cx="1504950" cy="714375"/>
          </a:xfrm>
          <a:prstGeom prst="rect">
            <a:avLst/>
          </a:prstGeom>
          <a:noFill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1171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age0033_2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130" y="3351230"/>
            <a:ext cx="6877740" cy="32924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3934"/>
            <a:ext cx="8229600" cy="1143000"/>
          </a:xfrm>
        </p:spPr>
        <p:txBody>
          <a:bodyPr/>
          <a:lstStyle/>
          <a:p>
            <a:r>
              <a:rPr lang="en-US" dirty="0" smtClean="0"/>
              <a:t>FEM. Subspaces</a:t>
            </a:r>
            <a:endParaRPr lang="ru-RU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7938" y="2257423"/>
            <a:ext cx="3981450" cy="885825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343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357298"/>
            <a:ext cx="90156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chooses a grid on </a:t>
            </a:r>
            <a:r>
              <a:rPr lang="en-US" sz="2400" dirty="0" smtClean="0"/>
              <a:t>Ω</a:t>
            </a:r>
            <a:r>
              <a:rPr lang="en-US" sz="2000" dirty="0" smtClean="0"/>
              <a:t>. It consists (in general) of some closed areas: </a:t>
            </a:r>
          </a:p>
          <a:p>
            <a:r>
              <a:rPr lang="en-US" sz="2000" dirty="0" smtClean="0"/>
              <a:t>in 2D case it is triangles, squares or either curvilinear polygons.</a:t>
            </a:r>
            <a:endParaRPr lang="ru-RU" sz="2000" dirty="0"/>
          </a:p>
        </p:txBody>
      </p:sp>
      <p:pic>
        <p:nvPicPr>
          <p:cNvPr id="10" name="Рисунок 9" descr="simp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28" y="3098704"/>
            <a:ext cx="7506348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On each </a:t>
            </a:r>
            <a:r>
              <a:rPr lang="en-US" dirty="0" err="1" smtClean="0"/>
              <a:t>subdomain</a:t>
            </a:r>
            <a:r>
              <a:rPr lang="en-US" dirty="0" smtClean="0"/>
              <a:t>      we can take some finite set of basis functions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functions</a:t>
            </a:r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2464" y="1513621"/>
            <a:ext cx="323850" cy="447675"/>
          </a:xfrm>
          <a:prstGeom prst="rect">
            <a:avLst/>
          </a:prstGeom>
          <a:noFill/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7856" y="1928802"/>
            <a:ext cx="1657350" cy="447675"/>
          </a:xfrm>
          <a:prstGeom prst="rect">
            <a:avLst/>
          </a:prstGeom>
          <a:noFill/>
        </p:spPr>
      </p:pic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8" y="5572148"/>
            <a:ext cx="3524250" cy="11430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3069" y="2500306"/>
            <a:ext cx="1933575" cy="514350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971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8761" y="2522213"/>
            <a:ext cx="20473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Normalized</a:t>
            </a:r>
            <a:endParaRPr lang="ru-RU" sz="2600" dirty="0"/>
          </a:p>
        </p:txBody>
      </p:sp>
      <p:sp>
        <p:nvSpPr>
          <p:cNvPr id="24" name="TextBox 23"/>
          <p:cNvSpPr txBox="1"/>
          <p:nvPr/>
        </p:nvSpPr>
        <p:spPr>
          <a:xfrm>
            <a:off x="670876" y="4036646"/>
            <a:ext cx="397256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Corresponds to the </a:t>
            </a:r>
          </a:p>
          <a:p>
            <a:r>
              <a:rPr lang="en-US" sz="2600" dirty="0" smtClean="0"/>
              <a:t>order of approximation</a:t>
            </a:r>
            <a:endParaRPr lang="ru-RU" sz="2600" dirty="0"/>
          </a:p>
        </p:txBody>
      </p:sp>
      <p:pic>
        <p:nvPicPr>
          <p:cNvPr id="30" name="Рисунок 29" descr="Order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499" y="3690955"/>
            <a:ext cx="3407715" cy="1809747"/>
          </a:xfrm>
          <a:prstGeom prst="rect">
            <a:avLst/>
          </a:prstGeom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143248"/>
            <a:ext cx="295275" cy="48577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792743" y="3131106"/>
            <a:ext cx="40655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 - Nodes of the element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sisI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7" y="1486689"/>
            <a:ext cx="5493775" cy="26566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functions (2D examples)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4286256"/>
            <a:ext cx="18149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quadratic </a:t>
            </a:r>
            <a:endParaRPr lang="ru-RU" sz="26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311753"/>
            <a:ext cx="1228725" cy="44767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Basis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2528780"/>
            <a:ext cx="5576897" cy="2471856"/>
          </a:xfrm>
          <a:prstGeom prst="rect">
            <a:avLst/>
          </a:prstGeom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072074"/>
            <a:ext cx="1228725" cy="44767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7238" y="5103171"/>
            <a:ext cx="10791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cubic</a:t>
            </a:r>
            <a:endParaRPr lang="ru-RU" sz="2600" dirty="0"/>
          </a:p>
        </p:txBody>
      </p:sp>
      <p:pic>
        <p:nvPicPr>
          <p:cNvPr id="15" name="Рисунок 14" descr="BasisI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814" y="3564059"/>
            <a:ext cx="5293342" cy="2222395"/>
          </a:xfrm>
          <a:prstGeom prst="rect">
            <a:avLst/>
          </a:prstGeom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5857892"/>
            <a:ext cx="1228725" cy="44767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9322" y="5853689"/>
            <a:ext cx="1071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cubic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14" grpId="0"/>
      <p:bldP spid="14" grpId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786874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Residual due to linearity of </a:t>
            </a:r>
            <a:r>
              <a:rPr lang="en-US" i="1" dirty="0" smtClean="0"/>
              <a:t>      </a:t>
            </a:r>
            <a:r>
              <a:rPr lang="en-US" dirty="0" smtClean="0"/>
              <a:t>can be rewritten as: 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Constructing the linear algebraic system by weighting with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Discretization</a:t>
            </a:r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6953" y="3789388"/>
            <a:ext cx="809625" cy="485775"/>
          </a:xfrm>
          <a:prstGeom prst="rect">
            <a:avLst/>
          </a:prstGeom>
          <a:noFill/>
        </p:spPr>
      </p:pic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21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1534915"/>
            <a:ext cx="552450" cy="447675"/>
          </a:xfrm>
          <a:prstGeom prst="rect">
            <a:avLst/>
          </a:prstGeom>
          <a:noFill/>
        </p:spPr>
      </p:pic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2724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0" y="2381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38" name="Picture 3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8681" y="4612096"/>
            <a:ext cx="4391025" cy="1114425"/>
          </a:xfrm>
          <a:prstGeom prst="rect">
            <a:avLst/>
          </a:prstGeom>
          <a:noFill/>
        </p:spPr>
      </p:pic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40" name="Picture 3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1144" y="4691377"/>
            <a:ext cx="2343150" cy="9906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181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1924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142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1" y="2436469"/>
            <a:ext cx="3228975" cy="447675"/>
          </a:xfrm>
          <a:prstGeom prst="rect">
            <a:avLst/>
          </a:prstGeom>
          <a:noFill/>
        </p:spPr>
      </p:pic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23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071678"/>
            <a:ext cx="3838575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3087</TotalTime>
  <Words>679</Words>
  <PresentationFormat>Экран (4:3)</PresentationFormat>
  <Paragraphs>158</Paragraphs>
  <Slides>29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  <vt:variant>
        <vt:lpstr>Произвольные показы</vt:lpstr>
      </vt:variant>
      <vt:variant>
        <vt:i4>1</vt:i4>
      </vt:variant>
    </vt:vector>
  </HeadingPairs>
  <TitlesOfParts>
    <vt:vector size="31" baseType="lpstr">
      <vt:lpstr>Открытая</vt:lpstr>
      <vt:lpstr>Superconvergence  and adaptive refinements in FEM</vt:lpstr>
      <vt:lpstr>Слайд 2</vt:lpstr>
      <vt:lpstr>Why we should speak about FEM?</vt:lpstr>
      <vt:lpstr>History remarks</vt:lpstr>
      <vt:lpstr>FEM. Main idea</vt:lpstr>
      <vt:lpstr>FEM. Subspaces</vt:lpstr>
      <vt:lpstr>Basic functions</vt:lpstr>
      <vt:lpstr>Basis functions (2D examples)</vt:lpstr>
      <vt:lpstr>Discretization</vt:lpstr>
      <vt:lpstr>Слайд 10</vt:lpstr>
      <vt:lpstr>Superconvergence. Problem definition</vt:lpstr>
      <vt:lpstr>Superconvergence. Problem definition</vt:lpstr>
      <vt:lpstr>Superconvergence. The test problem</vt:lpstr>
      <vt:lpstr>Слайд 14</vt:lpstr>
      <vt:lpstr>Слайд 15</vt:lpstr>
      <vt:lpstr>Superconvergence effect</vt:lpstr>
      <vt:lpstr>Superconvergence effect. High dimensional elements</vt:lpstr>
      <vt:lpstr>Superconvergence effect. High dimensional elements</vt:lpstr>
      <vt:lpstr>Superconvergence effect. Algorithm</vt:lpstr>
      <vt:lpstr>Superconvergence. Speed of convergence</vt:lpstr>
      <vt:lpstr>Superconvergence. Speed of convergence with different number of outer points</vt:lpstr>
      <vt:lpstr>Слайд 22</vt:lpstr>
      <vt:lpstr>Adaptive FE refinement. Main idea</vt:lpstr>
      <vt:lpstr>Adaptive FE refinement, h-refinement</vt:lpstr>
      <vt:lpstr>Adaptive FE refinement, h-refinement</vt:lpstr>
      <vt:lpstr>Adaptive FE refinement, h-refinement</vt:lpstr>
      <vt:lpstr>Conclusions</vt:lpstr>
      <vt:lpstr>References</vt:lpstr>
      <vt:lpstr>Слайд 29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super convergence effect and adaptive refinements in finite element methood</dc:title>
  <cp:lastModifiedBy>Aleksander</cp:lastModifiedBy>
  <cp:revision>196</cp:revision>
  <dcterms:modified xsi:type="dcterms:W3CDTF">2008-03-30T14:55:00Z</dcterms:modified>
</cp:coreProperties>
</file>